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2" d="100"/>
          <a:sy n="32" d="100"/>
        </p:scale>
        <p:origin x="180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[Task3_Final Content Dataset.xlsx]Sheet2!PivotTable1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>
                <a:latin typeface="Arial Rounded MT Bold" panose="020F0704030504030204" pitchFamily="34" charset="0"/>
              </a:rPr>
              <a:t>Monthly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tx1"/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tx1"/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tx1"/>
            </a:solidFill>
            <a:ln w="9525"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2074379025183583E-2"/>
          <c:y val="8.5263620404999935E-2"/>
          <c:w val="0.86406121736142139"/>
          <c:h val="0.76102608524899751"/>
        </c:manualLayout>
      </c:layout>
      <c:lineChart>
        <c:grouping val="standar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ln w="698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40000"/>
                  <a:lumOff val="60000"/>
                </a:schemeClr>
              </a:solidFill>
              <a:ln w="9525" cap="rnd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Sheet2!$A$4:$A$16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Sheet2!$B$4:$B$16</c:f>
              <c:numCache>
                <c:formatCode>General</c:formatCode>
                <c:ptCount val="12"/>
                <c:pt idx="0">
                  <c:v>82938</c:v>
                </c:pt>
                <c:pt idx="1">
                  <c:v>75509</c:v>
                </c:pt>
                <c:pt idx="2">
                  <c:v>78915</c:v>
                </c:pt>
                <c:pt idx="3">
                  <c:v>78598</c:v>
                </c:pt>
                <c:pt idx="4">
                  <c:v>86293</c:v>
                </c:pt>
                <c:pt idx="5">
                  <c:v>80369</c:v>
                </c:pt>
                <c:pt idx="6">
                  <c:v>82464</c:v>
                </c:pt>
                <c:pt idx="7">
                  <c:v>82176</c:v>
                </c:pt>
                <c:pt idx="8">
                  <c:v>80077</c:v>
                </c:pt>
                <c:pt idx="9">
                  <c:v>82810</c:v>
                </c:pt>
                <c:pt idx="10">
                  <c:v>82333</c:v>
                </c:pt>
                <c:pt idx="11">
                  <c:v>81163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A7-43C7-ABD3-3403F52D8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1485503"/>
        <c:axId val="1223338175"/>
      </c:lineChart>
      <c:catAx>
        <c:axId val="9714855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3338175"/>
        <c:crosses val="autoZero"/>
        <c:auto val="1"/>
        <c:lblAlgn val="ctr"/>
        <c:lblOffset val="100"/>
        <c:noMultiLvlLbl val="0"/>
      </c:catAx>
      <c:valAx>
        <c:axId val="1223338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485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[Task3_Final Content Dataset.xlsx]Sheet4!PivotTable3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>
                <a:latin typeface="Arial Rounded MT Bold" panose="020F0704030504030204" pitchFamily="34" charset="0"/>
              </a:rPr>
              <a:t>Content Type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lumMod val="60000"/>
              <a:lumOff val="40000"/>
            </a:schemeClr>
          </a:solidFill>
          <a:ln>
            <a:solidFill>
              <a:sysClr val="windowText" lastClr="000000"/>
            </a:solidFill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lumMod val="60000"/>
              <a:lumOff val="40000"/>
            </a:schemeClr>
          </a:solidFill>
          <a:ln>
            <a:solidFill>
              <a:sysClr val="windowText" lastClr="000000"/>
            </a:solidFill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lumMod val="60000"/>
              <a:lumOff val="40000"/>
            </a:schemeClr>
          </a:solidFill>
          <a:ln>
            <a:solidFill>
              <a:sysClr val="windowText" lastClr="000000"/>
            </a:solidFill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Sheet4!$A$4:$A$8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Sheet4!$B$4:$B$8</c:f>
              <c:numCache>
                <c:formatCode>General</c:formatCode>
                <c:ptCount val="4"/>
                <c:pt idx="0">
                  <c:v>262838</c:v>
                </c:pt>
                <c:pt idx="1">
                  <c:v>246463</c:v>
                </c:pt>
                <c:pt idx="2">
                  <c:v>238217</c:v>
                </c:pt>
                <c:pt idx="3">
                  <c:v>226127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64-4505-9B5C-8F3ADCF747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245151"/>
        <c:axId val="1222741535"/>
      </c:barChart>
      <c:catAx>
        <c:axId val="1282245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2741535"/>
        <c:crosses val="autoZero"/>
        <c:auto val="1"/>
        <c:lblAlgn val="ctr"/>
        <c:lblOffset val="100"/>
        <c:noMultiLvlLbl val="0"/>
      </c:catAx>
      <c:valAx>
        <c:axId val="122274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245151"/>
        <c:crosses val="autoZero"/>
        <c:crossBetween val="between"/>
      </c:valAx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9.sv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8.svg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  <a:grpFill/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4EBA23-760E-4CA8-896C-483C8DF9AA93}"/>
              </a:ext>
            </a:extLst>
          </p:cNvPr>
          <p:cNvSpPr txBox="1"/>
          <p:nvPr/>
        </p:nvSpPr>
        <p:spPr>
          <a:xfrm>
            <a:off x="10916478" y="1280934"/>
            <a:ext cx="3485322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Content Categories:</a:t>
            </a:r>
          </a:p>
          <a:p>
            <a:r>
              <a:rPr lang="en-US" sz="2400" dirty="0"/>
              <a:t>   - Top 5 Engaging Categories:</a:t>
            </a:r>
          </a:p>
          <a:p>
            <a:r>
              <a:rPr lang="en-US" sz="2400" dirty="0"/>
              <a:t>     - Animals</a:t>
            </a:r>
          </a:p>
          <a:p>
            <a:r>
              <a:rPr lang="en-US" sz="2400" dirty="0"/>
              <a:t>     - Science</a:t>
            </a:r>
          </a:p>
          <a:p>
            <a:r>
              <a:rPr lang="en-US" sz="2400" dirty="0"/>
              <a:t>     - Healthy Eating</a:t>
            </a:r>
          </a:p>
          <a:p>
            <a:r>
              <a:rPr lang="en-US" sz="2400" dirty="0"/>
              <a:t>     - Technology</a:t>
            </a:r>
          </a:p>
          <a:p>
            <a:r>
              <a:rPr lang="en-US" sz="2400" dirty="0"/>
              <a:t>     - Food</a:t>
            </a:r>
          </a:p>
          <a:p>
            <a:endParaRPr lang="en-US" sz="2400" dirty="0"/>
          </a:p>
          <a:p>
            <a:r>
              <a:rPr lang="en-US" sz="2400" dirty="0"/>
              <a:t>2. Monthly Trends:</a:t>
            </a:r>
          </a:p>
          <a:p>
            <a:r>
              <a:rPr lang="en-US" sz="2400" dirty="0"/>
              <a:t>   - May: Peak Engagement</a:t>
            </a:r>
          </a:p>
          <a:p>
            <a:r>
              <a:rPr lang="en-US" sz="2400" dirty="0"/>
              <a:t>   - January: High Engagement</a:t>
            </a:r>
          </a:p>
          <a:p>
            <a:r>
              <a:rPr lang="en-US" sz="2400" dirty="0"/>
              <a:t>   - February: Lowest Engagement</a:t>
            </a:r>
          </a:p>
          <a:p>
            <a:endParaRPr lang="en-US" sz="2400" dirty="0"/>
          </a:p>
          <a:p>
            <a:r>
              <a:rPr lang="en-US" sz="2400" dirty="0"/>
              <a:t>3. Content Types:</a:t>
            </a:r>
          </a:p>
          <a:p>
            <a:r>
              <a:rPr lang="en-US" sz="2400" dirty="0"/>
              <a:t>   - Photo: Highest Engagement</a:t>
            </a:r>
          </a:p>
          <a:p>
            <a:r>
              <a:rPr lang="en-US" sz="2400" dirty="0"/>
              <a:t>   - Video: Second Highest</a:t>
            </a:r>
          </a:p>
          <a:p>
            <a:r>
              <a:rPr lang="en-US" sz="2400" dirty="0"/>
              <a:t>   - GIF: Third Highest</a:t>
            </a:r>
          </a:p>
          <a:p>
            <a:r>
              <a:rPr lang="en-US" sz="2400" dirty="0"/>
              <a:t>   - Audio: Lowest Engagement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48CCD8-0A49-487D-9A01-91C280B6244E}"/>
              </a:ext>
            </a:extLst>
          </p:cNvPr>
          <p:cNvSpPr txBox="1"/>
          <p:nvPr/>
        </p:nvSpPr>
        <p:spPr>
          <a:xfrm>
            <a:off x="11012896" y="342900"/>
            <a:ext cx="3388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Insights &amp; Recommendations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28624B-8E03-47A1-98D2-FC9D88C34632}"/>
              </a:ext>
            </a:extLst>
          </p:cNvPr>
          <p:cNvSpPr txBox="1"/>
          <p:nvPr/>
        </p:nvSpPr>
        <p:spPr>
          <a:xfrm>
            <a:off x="15209569" y="389572"/>
            <a:ext cx="3002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Challenge</a:t>
            </a:r>
          </a:p>
          <a:p>
            <a:endParaRPr lang="en-US" sz="2400" dirty="0"/>
          </a:p>
          <a:p>
            <a:r>
              <a:rPr lang="en-US" sz="2400" dirty="0"/>
              <a:t>- Content Overload:</a:t>
            </a:r>
          </a:p>
          <a:p>
            <a:r>
              <a:rPr lang="en-US" sz="2400" dirty="0"/>
              <a:t>  - 100,000+ Posts/Day</a:t>
            </a:r>
          </a:p>
          <a:p>
            <a:r>
              <a:rPr lang="en-US" sz="2400" dirty="0"/>
              <a:t>  - 36,500,000 Pieces/Year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B655B8-847F-4F12-A8EB-E4EA1E23450D}"/>
              </a:ext>
            </a:extLst>
          </p:cNvPr>
          <p:cNvSpPr txBox="1"/>
          <p:nvPr/>
        </p:nvSpPr>
        <p:spPr>
          <a:xfrm>
            <a:off x="15160487" y="4838700"/>
            <a:ext cx="30513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Actionable Steps</a:t>
            </a:r>
          </a:p>
          <a:p>
            <a:endParaRPr lang="en-US" sz="2400" dirty="0"/>
          </a:p>
          <a:p>
            <a:r>
              <a:rPr lang="en-US" sz="2400" dirty="0"/>
              <a:t>- Leverage High-Engagement Categories</a:t>
            </a:r>
          </a:p>
          <a:p>
            <a:r>
              <a:rPr lang="en-US" sz="2400" dirty="0"/>
              <a:t>- Prioritize Photo &amp; Video Content</a:t>
            </a:r>
          </a:p>
          <a:p>
            <a:r>
              <a:rPr lang="en-US" sz="2400" dirty="0"/>
              <a:t>- Strategize for IPO Success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74EAA5-7FDD-4EEC-BA99-11AC1912D1C6}"/>
              </a:ext>
            </a:extLst>
          </p:cNvPr>
          <p:cNvCxnSpPr/>
          <p:nvPr/>
        </p:nvCxnSpPr>
        <p:spPr>
          <a:xfrm flipH="1">
            <a:off x="13175046" y="1161805"/>
            <a:ext cx="1985441" cy="200049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21B228-1A00-4198-BB04-1CCDDA229097}"/>
              </a:ext>
            </a:extLst>
          </p:cNvPr>
          <p:cNvCxnSpPr/>
          <p:nvPr/>
        </p:nvCxnSpPr>
        <p:spPr>
          <a:xfrm>
            <a:off x="13335000" y="3924300"/>
            <a:ext cx="1874569" cy="165011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  <a:solidFill>
            <a:schemeClr val="bg1"/>
          </a:solidFill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  <a:grpFill/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  <a:grpFill/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chemeClr val="bg2"/>
                </a:solidFill>
              </a:ln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545404" y="2028890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n</a:t>
            </a:r>
            <a:endParaRPr lang="en-AE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9C57BE-2639-4AD0-8068-FB29F3D35639}"/>
              </a:ext>
            </a:extLst>
          </p:cNvPr>
          <p:cNvSpPr txBox="1"/>
          <p:nvPr/>
        </p:nvSpPr>
        <p:spPr>
          <a:xfrm>
            <a:off x="8686799" y="3390900"/>
            <a:ext cx="73914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cs typeface="Arial" panose="020B0604020202020204" pitchFamily="34" charset="0"/>
            </a:endParaRPr>
          </a:p>
          <a:p>
            <a:r>
              <a:rPr lang="en-US" sz="2400" dirty="0">
                <a:cs typeface="Arial" panose="020B0604020202020204" pitchFamily="34" charset="0"/>
              </a:rPr>
              <a:t>Social Buzz is a fast growing technology unicorn that need to adapt quickly to its global scale.</a:t>
            </a:r>
          </a:p>
          <a:p>
            <a:r>
              <a:rPr lang="en-US" sz="2400" dirty="0">
                <a:cs typeface="Arial" panose="020B0604020202020204" pitchFamily="34" charset="0"/>
              </a:rPr>
              <a:t>Accenture has begun a 3 month POC focusing on these tasks:</a:t>
            </a:r>
          </a:p>
          <a:p>
            <a:endParaRPr lang="en-US" sz="24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An audit of Social Buzz's big data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Recommendation for a successful 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Analysis to find Social Buzz's top 5 most popular categories of content</a:t>
            </a:r>
            <a:endParaRPr lang="en-AE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  <a:solidFill>
            <a:schemeClr val="bg2"/>
          </a:solidFill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  <a:grpFill/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  <a:grpFill/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Problem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7616C138-F6B6-4E50-AE28-C910A55D5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4200" y="2691220"/>
            <a:ext cx="6653240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/>
              <a:t>over 100000 posts per day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6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/>
              <a:t>36,500,000 pieces of content per year!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/>
              <a:t>But how to capitalize on it when there is so much?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/>
              <a:t>Analysis to find Social Buzz's top 5 most popular categories of content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310488"/>
            <a:ext cx="2085137" cy="2085137"/>
            <a:chOff x="0" y="0"/>
            <a:chExt cx="6350000" cy="635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88955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  <a:ln>
              <a:solidFill>
                <a:schemeClr val="bg2"/>
              </a:solidFill>
            </a:ln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chemeClr val="bg2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  <a:ln>
              <a:solidFill>
                <a:schemeClr val="bg2"/>
              </a:solidFill>
            </a:ln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A41AB-FB42-4F85-9E78-241BE7FA611B}"/>
              </a:ext>
            </a:extLst>
          </p:cNvPr>
          <p:cNvSpPr txBox="1"/>
          <p:nvPr/>
        </p:nvSpPr>
        <p:spPr>
          <a:xfrm>
            <a:off x="14859000" y="20955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Andrew Fleming (Chief Technical Architect)</a:t>
            </a:r>
            <a:endParaRPr lang="en-AE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FFC0F8-C634-4A45-87A8-FD797A24F153}"/>
              </a:ext>
            </a:extLst>
          </p:cNvPr>
          <p:cNvSpPr txBox="1"/>
          <p:nvPr/>
        </p:nvSpPr>
        <p:spPr>
          <a:xfrm>
            <a:off x="14978079" y="5379303"/>
            <a:ext cx="2803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Marcus </a:t>
            </a:r>
            <a:r>
              <a:rPr lang="en-US" sz="2400" dirty="0" err="1"/>
              <a:t>Rompton</a:t>
            </a:r>
            <a:r>
              <a:rPr lang="en-US" sz="2400" dirty="0"/>
              <a:t> (Senior Principle)</a:t>
            </a:r>
            <a:endParaRPr lang="en-AE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658567-F501-40A7-A561-19593713343B}"/>
              </a:ext>
            </a:extLst>
          </p:cNvPr>
          <p:cNvSpPr txBox="1"/>
          <p:nvPr/>
        </p:nvSpPr>
        <p:spPr>
          <a:xfrm>
            <a:off x="14978079" y="8427303"/>
            <a:ext cx="247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Joe Akpan (Data Analyst)</a:t>
            </a:r>
            <a:endParaRPr lang="en-AE" sz="24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DBEC65A-D105-46F0-A300-E8778EF9A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256" y="6838701"/>
            <a:ext cx="2138187" cy="21381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  <a:solidFill>
            <a:schemeClr val="bg2"/>
          </a:solidFill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  <a:solidFill>
            <a:schemeClr val="bg2"/>
          </a:solidFill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  <a:grpFill/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  <a:solidFill>
            <a:schemeClr val="bg2"/>
          </a:solidFill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  <a:grpFill/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  <a:solidFill>
            <a:schemeClr val="bg2"/>
          </a:solidFill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  <a:grpFill/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  <a:solidFill>
            <a:schemeClr val="bg2"/>
          </a:solidFill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  <a:grpFill/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1AA88D-7D94-4A2D-A78C-DEA08534793D}"/>
              </a:ext>
            </a:extLst>
          </p:cNvPr>
          <p:cNvSpPr txBox="1"/>
          <p:nvPr/>
        </p:nvSpPr>
        <p:spPr>
          <a:xfrm>
            <a:off x="4210878" y="1463814"/>
            <a:ext cx="4552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Data Understanding</a:t>
            </a:r>
            <a:endParaRPr lang="en-AE" sz="4000" dirty="0">
              <a:solidFill>
                <a:schemeClr val="bg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AA677-F92D-4682-B1FD-3A6DC16260EA}"/>
              </a:ext>
            </a:extLst>
          </p:cNvPr>
          <p:cNvSpPr txBox="1"/>
          <p:nvPr/>
        </p:nvSpPr>
        <p:spPr>
          <a:xfrm>
            <a:off x="6007289" y="3064014"/>
            <a:ext cx="3822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Data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2"/>
                </a:solidFill>
              </a:rPr>
              <a:t>Cleaning</a:t>
            </a:r>
            <a:endParaRPr lang="en-AE" sz="4000" dirty="0">
              <a:solidFill>
                <a:schemeClr val="bg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1E8925-F970-4CF8-845B-F80A38FAA7F7}"/>
              </a:ext>
            </a:extLst>
          </p:cNvPr>
          <p:cNvSpPr txBox="1"/>
          <p:nvPr/>
        </p:nvSpPr>
        <p:spPr>
          <a:xfrm>
            <a:off x="7836089" y="4740414"/>
            <a:ext cx="4432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Data Modelling</a:t>
            </a:r>
            <a:endParaRPr lang="en-AE" sz="4000" dirty="0">
              <a:solidFill>
                <a:schemeClr val="bg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EE2C4-C523-45C5-8324-336D956AF7CC}"/>
              </a:ext>
            </a:extLst>
          </p:cNvPr>
          <p:cNvSpPr txBox="1"/>
          <p:nvPr/>
        </p:nvSpPr>
        <p:spPr>
          <a:xfrm>
            <a:off x="9658430" y="6340614"/>
            <a:ext cx="5581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Data Analysis</a:t>
            </a:r>
            <a:endParaRPr lang="en-AE" sz="4000" dirty="0">
              <a:solidFill>
                <a:schemeClr val="bg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7AE9C6-2FA4-4417-8EA9-82842562EE10}"/>
              </a:ext>
            </a:extLst>
          </p:cNvPr>
          <p:cNvSpPr txBox="1"/>
          <p:nvPr/>
        </p:nvSpPr>
        <p:spPr>
          <a:xfrm>
            <a:off x="11563430" y="8017014"/>
            <a:ext cx="5581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Data Discovery</a:t>
            </a:r>
            <a:endParaRPr lang="en-AE" sz="4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576E01-6C5A-4908-A350-DD233EC09305}"/>
              </a:ext>
            </a:extLst>
          </p:cNvPr>
          <p:cNvSpPr txBox="1"/>
          <p:nvPr/>
        </p:nvSpPr>
        <p:spPr>
          <a:xfrm>
            <a:off x="1676400" y="2770644"/>
            <a:ext cx="426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Content Category</a:t>
            </a:r>
          </a:p>
          <a:p>
            <a:endParaRPr lang="en-US" sz="2400" dirty="0"/>
          </a:p>
          <a:p>
            <a:r>
              <a:rPr lang="en-US" sz="2400" dirty="0"/>
              <a:t>The top 5 content categories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Animals - 74965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Science - 71168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Healthy eating - 69339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Technology - 68738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Food - 66676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85193-8532-47B2-AB40-0AB5F8A7A6CC}"/>
              </a:ext>
            </a:extLst>
          </p:cNvPr>
          <p:cNvSpPr txBox="1"/>
          <p:nvPr/>
        </p:nvSpPr>
        <p:spPr>
          <a:xfrm>
            <a:off x="6858000" y="2933700"/>
            <a:ext cx="426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Monthly Performance</a:t>
            </a:r>
          </a:p>
          <a:p>
            <a:endParaRPr lang="en-US" sz="2400" dirty="0"/>
          </a:p>
          <a:p>
            <a:r>
              <a:rPr lang="en-US" sz="2400" dirty="0"/>
              <a:t>May is the month with Peak engagement, followed by January, while February is the month with the lowest engagement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860ADC-A4DB-4621-8730-11B78591D883}"/>
              </a:ext>
            </a:extLst>
          </p:cNvPr>
          <p:cNvSpPr txBox="1"/>
          <p:nvPr/>
        </p:nvSpPr>
        <p:spPr>
          <a:xfrm>
            <a:off x="12192000" y="3192840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Content Type</a:t>
            </a:r>
          </a:p>
          <a:p>
            <a:endParaRPr lang="en-US" sz="2400" dirty="0"/>
          </a:p>
          <a:p>
            <a:r>
              <a:rPr lang="en-US" sz="2400" dirty="0"/>
              <a:t>Photo has the highest engagement, followed by video, GIF and then audio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  <a:grpFill/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6393" y="0"/>
            <a:ext cx="2386482" cy="10287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A948834-3330-440E-B4D7-ADF6FAF21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408983"/>
              </p:ext>
            </p:extLst>
          </p:nvPr>
        </p:nvGraphicFramePr>
        <p:xfrm>
          <a:off x="2724116" y="1383832"/>
          <a:ext cx="15084871" cy="7663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3" y="8814373"/>
            <a:ext cx="3545511" cy="3370302"/>
            <a:chOff x="-2" y="1"/>
            <a:chExt cx="4727347" cy="4493735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3" y="410464"/>
              <a:ext cx="4083272" cy="4083272"/>
              <a:chOff x="2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2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-2" y="1"/>
              <a:ext cx="4083271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  <a:grp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D2A6DD9-93C8-4393-8251-842B608EC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0909155"/>
              </p:ext>
            </p:extLst>
          </p:nvPr>
        </p:nvGraphicFramePr>
        <p:xfrm>
          <a:off x="2869536" y="781697"/>
          <a:ext cx="14351664" cy="8324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DEA78D4-0E31-4DA3-BBF9-8E57628A013F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363</Words>
  <Application>Microsoft Office PowerPoint</Application>
  <PresentationFormat>Custom</PresentationFormat>
  <Paragraphs>112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Graphik Regular</vt:lpstr>
      <vt:lpstr>Calibri</vt:lpstr>
      <vt:lpstr>Arial Rounded MT Bold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Joe Akpan</cp:lastModifiedBy>
  <cp:revision>35</cp:revision>
  <dcterms:created xsi:type="dcterms:W3CDTF">2006-08-16T00:00:00Z</dcterms:created>
  <dcterms:modified xsi:type="dcterms:W3CDTF">2025-03-26T11:03:24Z</dcterms:modified>
  <dc:identifier>DAEhDyfaYKE</dc:identifier>
</cp:coreProperties>
</file>